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9" r:id="rId2"/>
    <p:sldId id="260" r:id="rId3"/>
    <p:sldId id="274" r:id="rId4"/>
    <p:sldId id="275" r:id="rId5"/>
    <p:sldId id="276" r:id="rId6"/>
    <p:sldId id="277" r:id="rId7"/>
    <p:sldId id="273" r:id="rId8"/>
    <p:sldId id="266" r:id="rId9"/>
    <p:sldId id="270" r:id="rId10"/>
    <p:sldId id="27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ECC9"/>
    <a:srgbClr val="0099FF"/>
    <a:srgbClr val="C8ECFC"/>
    <a:srgbClr val="0C6CF8"/>
    <a:srgbClr val="C3BCB5"/>
    <a:srgbClr val="006600"/>
    <a:srgbClr val="006666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660"/>
  </p:normalViewPr>
  <p:slideViewPr>
    <p:cSldViewPr>
      <p:cViewPr>
        <p:scale>
          <a:sx n="120" d="100"/>
          <a:sy n="120" d="100"/>
        </p:scale>
        <p:origin x="-13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12DDAB-E408-4926-8B31-B1291B58FEDE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DCC31B-8BE8-4754-9A9C-00C9391DC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285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Мне не нравится, что техника «висит» в пустоте. Может подрисовать дорогу??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8E9853-DC25-4AA4-AC6B-0ADA5D96EC9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Что ещё добавить? Про импортную запорную арматуру добавлять?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FBFDED-E08E-4CB6-96DE-25D947AB25B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Необходимы ещё 2 благодарности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424692-F4C2-4CD5-A6E2-6B6D97E06B7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87CF4-06B2-4A90-A31C-D5F9B992A7A2}" type="datetime1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+7(499)611-53-36         info@amk-alliance.ru            www.amk-alliance.ru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7EB46-3FE1-4128-8055-3C5FFA988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686E0-350A-40D7-9269-DFC847D5A08F}" type="datetime1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+7(499)611-53-36         info@amk-alliance.ru            www.amk-alliance.ru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0E9C7-266C-41B1-9598-CD02EB8B9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DEE1A-5014-4ED6-B8F2-16AC5B243547}" type="datetime1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+7(499)611-53-36         info@amk-alliance.ru            www.amk-alliance.ru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30E3B-1DA4-43FE-8D33-32ACF990E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30314-585A-4AEE-A9E9-B028A9BD00FA}" type="datetime1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+7(499)611-53-36         info@amk-alliance.ru            www.amk-alliance.ru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0DCE8-A765-4DC9-AD5D-DD0759AB6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6FC4A-E868-412D-89DC-159710311732}" type="datetime1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+7(499)611-53-36         info@amk-alliance.ru            www.amk-alliance.ru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646F9-F2C0-4F19-B872-74A5E8675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0EB8-BC4D-43AB-8925-A19B819E8240}" type="datetime1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+7(499)611-53-36         info@amk-alliance.ru            www.amk-alliance.ru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37EBC-2575-43C7-B699-E22745837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761B2-C0BF-4449-B8F1-5380CCC1E69A}" type="datetime1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+7(499)611-53-36         info@amk-alliance.ru            www.amk-alliance.ru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F214D-9425-480E-A456-00A588CEA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CFC8D-E0CD-4C66-901C-D9D70DCFE88A}" type="datetime1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+7(499)611-53-36         info@amk-alliance.ru            www.amk-alliance.ru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1106E-E157-4F05-BC12-25BFF1508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4B5C6-EC5F-43C8-9180-8D5AAC0AF9F5}" type="datetime1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+7(499)611-53-36         info@amk-alliance.ru            www.amk-alliance.ru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81067-3710-4C85-8348-08FFF4D3E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EE0B0-26F3-40C9-8A60-12BF8989FCCF}" type="datetime1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+7(499)611-53-36         info@amk-alliance.ru            www.amk-alliance.ru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39893-4829-41DD-AA28-FDC310670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89903-27DE-4CB1-AF38-290EA37C9B66}" type="datetime1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+7(499)611-53-36         info@amk-alliance.ru            www.amk-alliance.ru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DC0FD-8CB5-4E67-86AE-901D2B941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AC41E2-09DC-4C8C-B6D0-4AB05CAE8970}" type="datetime1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+7(499)611-53-36         info@amk-alliance.ru            www.amk-alliance.ru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A9708C-4769-435B-98AC-8B074321A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4.pn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ам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38" y="857250"/>
            <a:ext cx="3929062" cy="2916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1214422"/>
            <a:ext cx="5749810" cy="147732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150" dirty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АМК</a:t>
            </a:r>
            <a:r>
              <a:rPr lang="ru-RU" sz="6600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 Альянс</a:t>
            </a:r>
            <a:br>
              <a:rPr lang="ru-RU" sz="6600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2400" b="1" spc="1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СТРОИТЕЛЬНАЯ КОМПАНИЯ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0" y="3286125"/>
            <a:ext cx="9144000" cy="1143000"/>
          </a:xfrm>
          <a:prstGeom prst="homePlate">
            <a:avLst/>
          </a:prstGeom>
          <a:solidFill>
            <a:schemeClr val="tx2">
              <a:lumMod val="75000"/>
              <a:alpha val="20000"/>
            </a:schemeClr>
          </a:solidFill>
          <a:ln w="31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115616" y="3284984"/>
            <a:ext cx="6429420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dirty="0">
                <a:ln w="50800"/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Candara" pitchFamily="34" charset="0"/>
              </a:rPr>
              <a:t>Строительно-монтажные работы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ln w="50800"/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Candara" pitchFamily="34" charset="0"/>
              </a:rPr>
              <a:t> Реконструкция зданий и сооружений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ln w="50800"/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Candara" pitchFamily="34" charset="0"/>
              </a:rPr>
              <a:t> Инженерные сети и коммуникации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ln w="50800"/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Candara" pitchFamily="34" charset="0"/>
              </a:rPr>
              <a:t>Проектирование</a:t>
            </a:r>
          </a:p>
          <a:p>
            <a:pPr>
              <a:buFont typeface="Wingdings" pitchFamily="2" charset="2"/>
              <a:buChar char="Ø"/>
              <a:defRPr/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Капля 11"/>
          <p:cNvSpPr/>
          <p:nvPr/>
        </p:nvSpPr>
        <p:spPr>
          <a:xfrm rot="872624">
            <a:off x="0" y="1071546"/>
            <a:ext cx="5857884" cy="4857784"/>
          </a:xfrm>
          <a:prstGeom prst="teardrop">
            <a:avLst/>
          </a:prstGeom>
          <a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17" name="Рисунок 10" descr="чувак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285750"/>
            <a:ext cx="1643062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ятиугольник 4"/>
          <p:cNvSpPr/>
          <p:nvPr/>
        </p:nvSpPr>
        <p:spPr>
          <a:xfrm>
            <a:off x="0" y="6021288"/>
            <a:ext cx="9144000" cy="571504"/>
          </a:xfrm>
          <a:prstGeom prst="homePlate">
            <a:avLst/>
          </a:prstGeom>
          <a:gradFill flip="none" rotWithShape="1">
            <a:gsLst>
              <a:gs pos="22000">
                <a:srgbClr val="0C6CF8">
                  <a:alpha val="60000"/>
                </a:srgbClr>
              </a:gs>
              <a:gs pos="0">
                <a:srgbClr val="00B0F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92950" y="5805488"/>
            <a:ext cx="1806575" cy="10525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+7(499)611-53-36         info@amk-alliance.ru            www.amk-alliance.ru</a:t>
            </a: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13322" name="Рисунок 5" descr="логотип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0"/>
            <a:ext cx="123348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71934" y="357166"/>
            <a:ext cx="385765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Сотрудничество</a:t>
            </a:r>
          </a:p>
        </p:txBody>
      </p:sp>
      <p:sp>
        <p:nvSpPr>
          <p:cNvPr id="13324" name="TextBox 7"/>
          <p:cNvSpPr txBox="1">
            <a:spLocks noChangeArrowheads="1"/>
          </p:cNvSpPr>
          <p:nvPr/>
        </p:nvSpPr>
        <p:spPr bwMode="auto">
          <a:xfrm>
            <a:off x="4643438" y="1928813"/>
            <a:ext cx="3959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sz="1600">
                <a:solidFill>
                  <a:srgbClr val="002060"/>
                </a:solidFill>
                <a:latin typeface="Book Antiqua" pitchFamily="18" charset="0"/>
              </a:rPr>
              <a:t>Напишите нам письмо или позвоните  по телефону</a:t>
            </a:r>
          </a:p>
        </p:txBody>
      </p:sp>
      <p:sp>
        <p:nvSpPr>
          <p:cNvPr id="13325" name="TextBox 8"/>
          <p:cNvSpPr txBox="1">
            <a:spLocks noChangeArrowheads="1"/>
          </p:cNvSpPr>
          <p:nvPr/>
        </p:nvSpPr>
        <p:spPr bwMode="auto">
          <a:xfrm>
            <a:off x="4714875" y="2786063"/>
            <a:ext cx="3887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sz="1600">
                <a:solidFill>
                  <a:srgbClr val="002060"/>
                </a:solidFill>
                <a:latin typeface="Book Antiqua" pitchFamily="18" charset="0"/>
              </a:rPr>
              <a:t>Направьте техническое задание или интересующий объем работ</a:t>
            </a:r>
          </a:p>
        </p:txBody>
      </p:sp>
      <p:sp>
        <p:nvSpPr>
          <p:cNvPr id="13326" name="TextBox 9"/>
          <p:cNvSpPr txBox="1">
            <a:spLocks noChangeArrowheads="1"/>
          </p:cNvSpPr>
          <p:nvPr/>
        </p:nvSpPr>
        <p:spPr bwMode="auto">
          <a:xfrm>
            <a:off x="4786313" y="3786188"/>
            <a:ext cx="36004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sz="1600">
                <a:solidFill>
                  <a:srgbClr val="002060"/>
                </a:solidFill>
                <a:latin typeface="Book Antiqua" pitchFamily="18" charset="0"/>
              </a:rPr>
              <a:t>За короткое время наши специалисты произведут  расчет стоимости вашей заявки и мы отправим вам коммерческое предложение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вырезанными противолежащими углами 8"/>
          <p:cNvSpPr/>
          <p:nvPr/>
        </p:nvSpPr>
        <p:spPr>
          <a:xfrm flipH="1">
            <a:off x="3286084" y="0"/>
            <a:ext cx="5857916" cy="6072206"/>
          </a:xfrm>
          <a:prstGeom prst="snip2DiagRect">
            <a:avLst/>
          </a:prstGeom>
          <a:blipFill>
            <a:blip r:embed="rId2">
              <a:lum bright="30000"/>
            </a:blip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7" name="Рисунок 7" descr="логотип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1143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ятиугольник 6"/>
          <p:cNvSpPr/>
          <p:nvPr/>
        </p:nvSpPr>
        <p:spPr>
          <a:xfrm>
            <a:off x="0" y="6072206"/>
            <a:ext cx="9144000" cy="571504"/>
          </a:xfrm>
          <a:prstGeom prst="homePlate">
            <a:avLst/>
          </a:prstGeom>
          <a:gradFill flip="none" rotWithShape="1">
            <a:gsLst>
              <a:gs pos="22000">
                <a:srgbClr val="0C6CF8">
                  <a:alpha val="60000"/>
                </a:srgbClr>
              </a:gs>
              <a:gs pos="0">
                <a:srgbClr val="00B0F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00875" y="5857875"/>
            <a:ext cx="2000250" cy="1000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+7(499)</a:t>
            </a:r>
            <a:r>
              <a:rPr lang="ru-RU" dirty="0">
                <a:solidFill>
                  <a:srgbClr val="002060"/>
                </a:solidFill>
              </a:rPr>
              <a:t>-</a:t>
            </a:r>
            <a:r>
              <a:rPr lang="en-US" dirty="0">
                <a:solidFill>
                  <a:srgbClr val="002060"/>
                </a:solidFill>
              </a:rPr>
              <a:t>611-53-36         info@amk-alliance.ru            www.amk-alliance.ru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1052513"/>
            <a:ext cx="5400675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3600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Строительная компания ООО «АМК Альянс» как отдельная структура сформировалась в 2011. году. До момента формирования собственной строительной организации , учредители компании и инженерно-руководящий состав работали в других строительных организациях и имеют многолетний опыт работы в сфере строительства.</a:t>
            </a:r>
          </a:p>
          <a:p>
            <a:pPr marL="342900" indent="3600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  <a:cs typeface="+mn-cs"/>
            </a:endParaRPr>
          </a:p>
          <a:p>
            <a:pPr marL="342900" indent="3600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500" y="3714750"/>
            <a:ext cx="6119813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3600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«АМК Альянс» – это динамичная и перспективная компания, предлагающая широкий спектр услуг в сфере строительства и монтажа. Мы выполняем любые виды работ - от проектов до сдачи в эксплуатацию готовых объектов.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image-31-03-14-09-34-2.jpe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2071670" y="4000504"/>
            <a:ext cx="1785950" cy="190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G_07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6077" y="4143380"/>
            <a:ext cx="2047889" cy="1535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10-stroitelstvo-truboprovodov-iz-polietilenovyi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2071678"/>
            <a:ext cx="1604962" cy="1203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 делаем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1928802"/>
            <a:ext cx="1800237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ятиугольник 5"/>
          <p:cNvSpPr/>
          <p:nvPr/>
        </p:nvSpPr>
        <p:spPr>
          <a:xfrm>
            <a:off x="0" y="6072206"/>
            <a:ext cx="9144000" cy="571504"/>
          </a:xfrm>
          <a:prstGeom prst="homePlate">
            <a:avLst/>
          </a:prstGeom>
          <a:gradFill flip="none" rotWithShape="1">
            <a:gsLst>
              <a:gs pos="22000">
                <a:srgbClr val="0C6CF8">
                  <a:alpha val="60000"/>
                </a:srgbClr>
              </a:gs>
              <a:gs pos="0">
                <a:srgbClr val="00B0F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00875" y="6000750"/>
            <a:ext cx="2019300" cy="7143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+7(499)611-53-36         info@amk-alliance.ru            www.amk-alliance.ru</a:t>
            </a: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4106" name="Рисунок 6" descr="логотип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142875"/>
            <a:ext cx="116205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428596" y="1357298"/>
            <a:ext cx="3000396" cy="314327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latin typeface="Book Antiqua" pitchFamily="18" charset="0"/>
              </a:rPr>
              <a:t>ПРОЕКТИРОВАНИЕ И СТРОИТЕЛЬСТВО внешних и внутренних систем</a:t>
            </a:r>
          </a:p>
          <a:p>
            <a:pPr>
              <a:defRPr/>
            </a:pPr>
            <a:endParaRPr lang="ru-RU" sz="1600" b="1" spc="300" dirty="0">
              <a:ln w="3175">
                <a:solidFill>
                  <a:schemeClr val="accent5">
                    <a:lumMod val="75000"/>
                  </a:schemeClr>
                </a:solidFill>
              </a:ln>
              <a:solidFill>
                <a:srgbClr val="336699"/>
              </a:solidFill>
              <a:latin typeface="+mj-lt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Book Antiqua" pitchFamily="18" charset="0"/>
              </a:rPr>
              <a:t> водоснабжения и водоотведения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Book Antiqua" pitchFamily="18" charset="0"/>
              </a:rPr>
              <a:t>теплоснабжения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Book Antiqua" pitchFamily="18" charset="0"/>
              </a:rPr>
              <a:t>вентиляции и кондиционирования воздуха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Book Antiqua" pitchFamily="18" charset="0"/>
              </a:rPr>
              <a:t>газоснабжения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Book Antiqua" pitchFamily="18" charset="0"/>
              </a:rPr>
              <a:t>сетей связи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Book Antiqua" pitchFamily="18" charset="0"/>
              </a:rPr>
              <a:t>наружного освещения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4429124" y="1928802"/>
            <a:ext cx="3429024" cy="29238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n w="10160">
                  <a:solidFill>
                    <a:srgbClr val="84ECC9"/>
                  </a:solidFill>
                  <a:prstDash val="solid"/>
                </a:ln>
                <a:solidFill>
                  <a:srgbClr val="FFFFFF"/>
                </a:solidFill>
                <a:latin typeface="Book Antiqua" pitchFamily="18" charset="0"/>
              </a:rPr>
              <a:t>РЕКОНСТРУКЦИЯ трубопроводов бестраншейными методами</a:t>
            </a:r>
            <a:r>
              <a:rPr lang="ru-RU" sz="1400" dirty="0">
                <a:ln w="10160">
                  <a:solidFill>
                    <a:srgbClr val="84ECC9"/>
                  </a:solidFill>
                  <a:prstDash val="solid"/>
                </a:ln>
                <a:solidFill>
                  <a:srgbClr val="FFFFFF"/>
                </a:solidFill>
                <a:latin typeface="Book Antiqua" pitchFamily="18" charset="0"/>
                <a:cs typeface="Arial" pitchFamily="34" charset="0"/>
              </a:rPr>
              <a:t>:</a:t>
            </a:r>
          </a:p>
          <a:p>
            <a:pPr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Arial" pitchFamily="34" charset="0"/>
              </a:rPr>
              <a:t>облицовка цементно-песчаным раствором (ЦПП)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Arial" pitchFamily="34" charset="0"/>
              </a:rPr>
              <a:t>применение полимерного рукава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Arial" pitchFamily="34" charset="0"/>
              </a:rPr>
              <a:t>«труба в трубе» без разрушения и с разрушением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Arial" pitchFamily="34" charset="0"/>
              </a:rPr>
              <a:t>горизонтально направленное бурение(ГНБ)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Arial" pitchFamily="34" charset="0"/>
              </a:rPr>
              <a:t>микротонелирование</a:t>
            </a:r>
          </a:p>
        </p:txBody>
      </p:sp>
      <p:sp>
        <p:nvSpPr>
          <p:cNvPr id="10" name="TextBox 9"/>
          <p:cNvSpPr txBox="1"/>
          <p:nvPr/>
        </p:nvSpPr>
        <p:spPr>
          <a:xfrm rot="21215153">
            <a:off x="4942904" y="856949"/>
            <a:ext cx="385765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Что мы делаем</a:t>
            </a:r>
          </a:p>
        </p:txBody>
      </p:sp>
      <p:pic>
        <p:nvPicPr>
          <p:cNvPr id="4110" name="Рисунок 12" descr="кран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6900" y="0"/>
            <a:ext cx="21971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svarka_13308673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3500438"/>
            <a:ext cx="247651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0135A.jpg"/>
          <p:cNvPicPr>
            <a:picLocks noChangeAspect="1"/>
          </p:cNvPicPr>
          <p:nvPr/>
        </p:nvPicPr>
        <p:blipFill>
          <a:blip r:embed="rId3">
            <a:lum bright="-30000"/>
          </a:blip>
          <a:stretch>
            <a:fillRect/>
          </a:stretch>
        </p:blipFill>
        <p:spPr>
          <a:xfrm>
            <a:off x="2786050" y="1142984"/>
            <a:ext cx="2000264" cy="2667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ятиугольник 4"/>
          <p:cNvSpPr/>
          <p:nvPr/>
        </p:nvSpPr>
        <p:spPr>
          <a:xfrm>
            <a:off x="0" y="6021288"/>
            <a:ext cx="9144000" cy="571504"/>
          </a:xfrm>
          <a:prstGeom prst="homePlate">
            <a:avLst/>
          </a:prstGeom>
          <a:gradFill flip="none" rotWithShape="1">
            <a:gsLst>
              <a:gs pos="22000">
                <a:srgbClr val="0C6CF8">
                  <a:alpha val="60000"/>
                </a:srgbClr>
              </a:gs>
              <a:gs pos="0">
                <a:srgbClr val="00B0F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92950" y="5805488"/>
            <a:ext cx="1806575" cy="10525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+7(499)611-53-36         info@amk-alliance.ru            www.amk-alliance.ru</a:t>
            </a: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5128" name="Рисунок 5" descr="логотип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88913"/>
            <a:ext cx="11493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 bwMode="auto">
          <a:xfrm>
            <a:off x="214282" y="1428736"/>
            <a:ext cx="3286148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spc="300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006600"/>
                </a:solidFill>
                <a:latin typeface="+mj-lt"/>
              </a:rPr>
              <a:t> </a:t>
            </a:r>
          </a:p>
          <a:p>
            <a:pPr>
              <a:defRPr/>
            </a:pPr>
            <a:r>
              <a:rPr lang="ru-RU" sz="1600" b="1" spc="300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006600"/>
                </a:solidFill>
                <a:latin typeface="+mj-lt"/>
              </a:rPr>
              <a:t> </a:t>
            </a:r>
            <a:r>
              <a:rPr lang="ru-RU" sz="1600" dirty="0">
                <a:ln w="10160">
                  <a:solidFill>
                    <a:srgbClr val="84ECC9"/>
                  </a:solidFill>
                  <a:prstDash val="solid"/>
                </a:ln>
                <a:solidFill>
                  <a:srgbClr val="FFFFFF"/>
                </a:solidFill>
                <a:latin typeface="Book Antiqua" pitchFamily="18" charset="0"/>
              </a:rPr>
              <a:t>ОБСЛУЖИВАНИЕ систем водоснабжения и канализации</a:t>
            </a:r>
          </a:p>
          <a:p>
            <a:pPr>
              <a:defRPr/>
            </a:pPr>
            <a:endParaRPr lang="ru-RU" sz="1600" b="1" spc="3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Arial" pitchFamily="34" charset="0"/>
              </a:rPr>
              <a:t>аварийно-ремонтные работы на стальном, чугунном и полиэтиленовом трубопроводе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Arial" pitchFamily="34" charset="0"/>
              </a:rPr>
              <a:t>установка и замена запорной арматуры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Arial" pitchFamily="34" charset="0"/>
              </a:rPr>
              <a:t>механическая и гидравлическая очистка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Arial" pitchFamily="34" charset="0"/>
              </a:rPr>
              <a:t>защита от коррозии и профилактика трубопроводов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4786314" y="1214422"/>
            <a:ext cx="3240930" cy="2985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latin typeface="Book Antiqua" pitchFamily="18" charset="0"/>
              </a:rPr>
              <a:t>ОБЩЕСТРОИТЕЛЬНЫЕ И МОНТАЖНЫЕ РАБОТЫ</a:t>
            </a:r>
          </a:p>
          <a:p>
            <a:pPr algn="ctr">
              <a:defRPr/>
            </a:pPr>
            <a:endParaRPr lang="ru-RU" sz="1200" spc="300" dirty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ln w="3175">
                  <a:noFill/>
                </a:ln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телевизионная диагностика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ln w="3175">
                  <a:noFill/>
                </a:ln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опрессовка трубопроводов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ln w="3175">
                  <a:noFill/>
                </a:ln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монтаж сборных ж/б и металлических конструкций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ln w="3175">
                  <a:noFill/>
                </a:ln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бетонные работы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ln w="3175">
                  <a:noFill/>
                </a:ln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ремонт и отделка помещений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ln w="3175">
                  <a:noFill/>
                </a:ln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восстановление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ln w="3175">
                  <a:noFill/>
                </a:ln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ремонт и защита бетонных поверхностей</a:t>
            </a:r>
          </a:p>
        </p:txBody>
      </p:sp>
      <p:pic>
        <p:nvPicPr>
          <p:cNvPr id="5131" name="Рисунок 16" descr="копатель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7938" y="0"/>
            <a:ext cx="151606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000760" y="500042"/>
            <a:ext cx="285755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Также...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sub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500570"/>
            <a:ext cx="1828800" cy="1179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ятиугольник 4"/>
          <p:cNvSpPr/>
          <p:nvPr/>
        </p:nvSpPr>
        <p:spPr>
          <a:xfrm>
            <a:off x="0" y="6021288"/>
            <a:ext cx="9144000" cy="571504"/>
          </a:xfrm>
          <a:prstGeom prst="homePlate">
            <a:avLst/>
          </a:prstGeom>
          <a:gradFill flip="none" rotWithShape="1">
            <a:gsLst>
              <a:gs pos="22000">
                <a:srgbClr val="0C6CF8">
                  <a:alpha val="60000"/>
                </a:srgbClr>
              </a:gs>
              <a:gs pos="0">
                <a:srgbClr val="00B0F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92950" y="5805488"/>
            <a:ext cx="1806575" cy="10525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+7(499)611-53-36         info@amk-alliance.ru            www.amk-alliance.ru</a:t>
            </a: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6151" name="Рисунок 5" descr="логотип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0"/>
            <a:ext cx="123348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71934" y="357166"/>
            <a:ext cx="385765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Аренда спецтехники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75" y="1357313"/>
            <a:ext cx="50006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7200">
              <a:defRPr/>
            </a:pPr>
            <a:r>
              <a:rPr lang="ru-RU" sz="1600" dirty="0">
                <a:latin typeface="Book Antiqua" pitchFamily="18" charset="0"/>
              </a:rPr>
              <a:t>Мы предлагаем в аренду спецтехнику</a:t>
            </a:r>
          </a:p>
          <a:p>
            <a:pPr>
              <a:defRPr/>
            </a:pPr>
            <a:r>
              <a:rPr lang="ru-RU" sz="1600" dirty="0">
                <a:latin typeface="Book Antiqua" pitchFamily="18" charset="0"/>
              </a:rPr>
              <a:t>экскаваторы, самосвалы, тяговые лебедки, перфораторы и пр.</a:t>
            </a:r>
          </a:p>
        </p:txBody>
      </p:sp>
      <p:sp>
        <p:nvSpPr>
          <p:cNvPr id="6154" name="TextBox 7"/>
          <p:cNvSpPr txBox="1">
            <a:spLocks noChangeArrowheads="1"/>
          </p:cNvSpPr>
          <p:nvPr/>
        </p:nvSpPr>
        <p:spPr bwMode="auto">
          <a:xfrm>
            <a:off x="857250" y="2428875"/>
            <a:ext cx="3714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/>
            <a:r>
              <a:rPr lang="ru-RU" sz="1600">
                <a:latin typeface="Book Antiqua" pitchFamily="18" charset="0"/>
              </a:rPr>
              <a:t>У нас в наличии современная строительная техника в отличном состоянии.</a:t>
            </a:r>
          </a:p>
        </p:txBody>
      </p:sp>
      <p:pic>
        <p:nvPicPr>
          <p:cNvPr id="6155" name="Рисунок 8" descr="амк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38" y="0"/>
            <a:ext cx="1312862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Рисунок 9" descr="камаз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714375"/>
            <a:ext cx="21971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Рисунок 10" descr="jcb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25" y="1643063"/>
            <a:ext cx="1741488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Рисунок 11" descr="синяя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2571750"/>
            <a:ext cx="1884363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Рисунок 12" descr="желт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5" y="4000500"/>
            <a:ext cx="208756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Рисунок 13" descr="желт2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00" y="3643313"/>
            <a:ext cx="18367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Рисунок 14" descr="pt500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71750" y="34290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олилиния 17"/>
          <p:cNvSpPr/>
          <p:nvPr/>
        </p:nvSpPr>
        <p:spPr>
          <a:xfrm rot="694008">
            <a:off x="5249863" y="1901825"/>
            <a:ext cx="1201737" cy="477838"/>
          </a:xfrm>
          <a:custGeom>
            <a:avLst/>
            <a:gdLst>
              <a:gd name="connsiteX0" fmla="*/ 1201003 w 1201003"/>
              <a:gd name="connsiteY0" fmla="*/ 0 h 477672"/>
              <a:gd name="connsiteX1" fmla="*/ 1078173 w 1201003"/>
              <a:gd name="connsiteY1" fmla="*/ 27296 h 477672"/>
              <a:gd name="connsiteX2" fmla="*/ 1009934 w 1201003"/>
              <a:gd name="connsiteY2" fmla="*/ 54591 h 477672"/>
              <a:gd name="connsiteX3" fmla="*/ 900752 w 1201003"/>
              <a:gd name="connsiteY3" fmla="*/ 81887 h 477672"/>
              <a:gd name="connsiteX4" fmla="*/ 859809 w 1201003"/>
              <a:gd name="connsiteY4" fmla="*/ 95535 h 477672"/>
              <a:gd name="connsiteX5" fmla="*/ 764274 w 1201003"/>
              <a:gd name="connsiteY5" fmla="*/ 122830 h 477672"/>
              <a:gd name="connsiteX6" fmla="*/ 723331 w 1201003"/>
              <a:gd name="connsiteY6" fmla="*/ 150126 h 477672"/>
              <a:gd name="connsiteX7" fmla="*/ 559558 w 1201003"/>
              <a:gd name="connsiteY7" fmla="*/ 191069 h 477672"/>
              <a:gd name="connsiteX8" fmla="*/ 518615 w 1201003"/>
              <a:gd name="connsiteY8" fmla="*/ 204717 h 477672"/>
              <a:gd name="connsiteX9" fmla="*/ 464024 w 1201003"/>
              <a:gd name="connsiteY9" fmla="*/ 218365 h 477672"/>
              <a:gd name="connsiteX10" fmla="*/ 423080 w 1201003"/>
              <a:gd name="connsiteY10" fmla="*/ 245660 h 477672"/>
              <a:gd name="connsiteX11" fmla="*/ 327546 w 1201003"/>
              <a:gd name="connsiteY11" fmla="*/ 272956 h 477672"/>
              <a:gd name="connsiteX12" fmla="*/ 286603 w 1201003"/>
              <a:gd name="connsiteY12" fmla="*/ 286603 h 477672"/>
              <a:gd name="connsiteX13" fmla="*/ 150125 w 1201003"/>
              <a:gd name="connsiteY13" fmla="*/ 368490 h 477672"/>
              <a:gd name="connsiteX14" fmla="*/ 109182 w 1201003"/>
              <a:gd name="connsiteY14" fmla="*/ 395785 h 477672"/>
              <a:gd name="connsiteX15" fmla="*/ 54591 w 1201003"/>
              <a:gd name="connsiteY15" fmla="*/ 409433 h 477672"/>
              <a:gd name="connsiteX16" fmla="*/ 0 w 1201003"/>
              <a:gd name="connsiteY16" fmla="*/ 477672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1003" h="477672">
                <a:moveTo>
                  <a:pt x="1201003" y="0"/>
                </a:moveTo>
                <a:cubicBezTo>
                  <a:pt x="1173958" y="5409"/>
                  <a:pt x="1107086" y="17658"/>
                  <a:pt x="1078173" y="27296"/>
                </a:cubicBezTo>
                <a:cubicBezTo>
                  <a:pt x="1054932" y="35043"/>
                  <a:pt x="1033349" y="47386"/>
                  <a:pt x="1009934" y="54591"/>
                </a:cubicBezTo>
                <a:cubicBezTo>
                  <a:pt x="974079" y="65623"/>
                  <a:pt x="936341" y="70024"/>
                  <a:pt x="900752" y="81887"/>
                </a:cubicBezTo>
                <a:cubicBezTo>
                  <a:pt x="887104" y="86436"/>
                  <a:pt x="873641" y="91583"/>
                  <a:pt x="859809" y="95535"/>
                </a:cubicBezTo>
                <a:cubicBezTo>
                  <a:pt x="739842" y="129811"/>
                  <a:pt x="862450" y="90105"/>
                  <a:pt x="764274" y="122830"/>
                </a:cubicBezTo>
                <a:cubicBezTo>
                  <a:pt x="750626" y="131929"/>
                  <a:pt x="738320" y="143464"/>
                  <a:pt x="723331" y="150126"/>
                </a:cubicBezTo>
                <a:cubicBezTo>
                  <a:pt x="658451" y="178962"/>
                  <a:pt x="628221" y="179625"/>
                  <a:pt x="559558" y="191069"/>
                </a:cubicBezTo>
                <a:cubicBezTo>
                  <a:pt x="545910" y="195618"/>
                  <a:pt x="532447" y="200765"/>
                  <a:pt x="518615" y="204717"/>
                </a:cubicBezTo>
                <a:cubicBezTo>
                  <a:pt x="500580" y="209870"/>
                  <a:pt x="481264" y="210976"/>
                  <a:pt x="464024" y="218365"/>
                </a:cubicBezTo>
                <a:cubicBezTo>
                  <a:pt x="448948" y="224826"/>
                  <a:pt x="437751" y="238325"/>
                  <a:pt x="423080" y="245660"/>
                </a:cubicBezTo>
                <a:cubicBezTo>
                  <a:pt x="401264" y="256568"/>
                  <a:pt x="347954" y="267125"/>
                  <a:pt x="327546" y="272956"/>
                </a:cubicBezTo>
                <a:cubicBezTo>
                  <a:pt x="313714" y="276908"/>
                  <a:pt x="300251" y="282054"/>
                  <a:pt x="286603" y="286603"/>
                </a:cubicBezTo>
                <a:cubicBezTo>
                  <a:pt x="86290" y="420144"/>
                  <a:pt x="297004" y="284559"/>
                  <a:pt x="150125" y="368490"/>
                </a:cubicBezTo>
                <a:cubicBezTo>
                  <a:pt x="135884" y="376628"/>
                  <a:pt x="124258" y="389324"/>
                  <a:pt x="109182" y="395785"/>
                </a:cubicBezTo>
                <a:cubicBezTo>
                  <a:pt x="91942" y="403174"/>
                  <a:pt x="72788" y="404884"/>
                  <a:pt x="54591" y="409433"/>
                </a:cubicBezTo>
                <a:cubicBezTo>
                  <a:pt x="20157" y="461082"/>
                  <a:pt x="38893" y="438777"/>
                  <a:pt x="0" y="47767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1015432">
            <a:off x="4540250" y="1854200"/>
            <a:ext cx="519113" cy="354013"/>
          </a:xfrm>
          <a:custGeom>
            <a:avLst/>
            <a:gdLst>
              <a:gd name="connsiteX0" fmla="*/ 518615 w 518615"/>
              <a:gd name="connsiteY0" fmla="*/ 0 h 354842"/>
              <a:gd name="connsiteX1" fmla="*/ 464024 w 518615"/>
              <a:gd name="connsiteY1" fmla="*/ 27296 h 354842"/>
              <a:gd name="connsiteX2" fmla="*/ 382138 w 518615"/>
              <a:gd name="connsiteY2" fmla="*/ 81887 h 354842"/>
              <a:gd name="connsiteX3" fmla="*/ 218364 w 518615"/>
              <a:gd name="connsiteY3" fmla="*/ 163773 h 354842"/>
              <a:gd name="connsiteX4" fmla="*/ 95535 w 518615"/>
              <a:gd name="connsiteY4" fmla="*/ 272955 h 354842"/>
              <a:gd name="connsiteX5" fmla="*/ 68239 w 518615"/>
              <a:gd name="connsiteY5" fmla="*/ 313899 h 354842"/>
              <a:gd name="connsiteX6" fmla="*/ 0 w 518615"/>
              <a:gd name="connsiteY6" fmla="*/ 354842 h 35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615" h="354842">
                <a:moveTo>
                  <a:pt x="518615" y="0"/>
                </a:moveTo>
                <a:cubicBezTo>
                  <a:pt x="500418" y="9099"/>
                  <a:pt x="481470" y="16829"/>
                  <a:pt x="464024" y="27296"/>
                </a:cubicBezTo>
                <a:cubicBezTo>
                  <a:pt x="435894" y="44174"/>
                  <a:pt x="413260" y="71513"/>
                  <a:pt x="382138" y="81887"/>
                </a:cubicBezTo>
                <a:cubicBezTo>
                  <a:pt x="315538" y="104086"/>
                  <a:pt x="271276" y="110860"/>
                  <a:pt x="218364" y="163773"/>
                </a:cubicBezTo>
                <a:cubicBezTo>
                  <a:pt x="124880" y="257258"/>
                  <a:pt x="168597" y="224248"/>
                  <a:pt x="95535" y="272955"/>
                </a:cubicBezTo>
                <a:cubicBezTo>
                  <a:pt x="86436" y="286603"/>
                  <a:pt x="79838" y="302300"/>
                  <a:pt x="68239" y="313899"/>
                </a:cubicBezTo>
                <a:cubicBezTo>
                  <a:pt x="51771" y="330367"/>
                  <a:pt x="21538" y="344073"/>
                  <a:pt x="0" y="35484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armatura_luxon_pre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928934"/>
            <a:ext cx="336338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ятиугольник 4"/>
          <p:cNvSpPr/>
          <p:nvPr/>
        </p:nvSpPr>
        <p:spPr>
          <a:xfrm>
            <a:off x="0" y="6021288"/>
            <a:ext cx="9144000" cy="571504"/>
          </a:xfrm>
          <a:prstGeom prst="homePlate">
            <a:avLst/>
          </a:prstGeom>
          <a:gradFill flip="none" rotWithShape="1">
            <a:gsLst>
              <a:gs pos="22000">
                <a:srgbClr val="0C6CF8">
                  <a:alpha val="60000"/>
                </a:srgbClr>
              </a:gs>
              <a:gs pos="0">
                <a:srgbClr val="00B0F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92950" y="5805488"/>
            <a:ext cx="1806575" cy="10525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+7(499)611-53-36         info@amk-alliance.ru            www.amk-alliance.ru</a:t>
            </a: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7175" name="Рисунок 5" descr="логотип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11493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14942" y="1714488"/>
            <a:ext cx="3429024" cy="160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ru-RU" sz="1400" dirty="0">
                <a:latin typeface="Book Antiqua" pitchFamily="18" charset="0"/>
              </a:rPr>
              <a:t>«АМК Альянс» является официальным дистрибьютором фирмы </a:t>
            </a:r>
            <a:r>
              <a:rPr lang="ru-RU" sz="1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Uponor</a:t>
            </a:r>
            <a:r>
              <a:rPr lang="ru-RU" sz="1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1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Suomi</a:t>
            </a:r>
            <a:r>
              <a:rPr lang="ru-RU" sz="1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1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Oy</a:t>
            </a:r>
            <a:r>
              <a:rPr lang="ru-RU" sz="1400" dirty="0">
                <a:latin typeface="Book Antiqua" pitchFamily="18" charset="0"/>
              </a:rPr>
              <a:t> на территории РФ и осуществляет прямые поставки труб и комплектующих из Финляндии для наружных сетей.</a:t>
            </a:r>
          </a:p>
        </p:txBody>
      </p:sp>
      <p:grpSp>
        <p:nvGrpSpPr>
          <p:cNvPr id="7177" name="Группа 10"/>
          <p:cNvGrpSpPr>
            <a:grpSpLocks/>
          </p:cNvGrpSpPr>
          <p:nvPr/>
        </p:nvGrpSpPr>
        <p:grpSpPr bwMode="auto">
          <a:xfrm>
            <a:off x="5000625" y="4429125"/>
            <a:ext cx="3714750" cy="720725"/>
            <a:chOff x="500035" y="3643314"/>
            <a:chExt cx="3929089" cy="719957"/>
          </a:xfrm>
        </p:grpSpPr>
        <p:pic>
          <p:nvPicPr>
            <p:cNvPr id="7181" name="Рисунок 7" descr="16.jpe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0035" y="3643314"/>
              <a:ext cx="1151830" cy="361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143130" y="3786037"/>
              <a:ext cx="3285994" cy="5772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indent="457200" algn="just">
                <a:defRPr/>
              </a:pPr>
              <a:r>
                <a:rPr lang="ru-RU" sz="1050" dirty="0">
                  <a:latin typeface="Book Antiqua" pitchFamily="18" charset="0"/>
                </a:rPr>
                <a:t>мировой лидер по производству полимерных трубопроводов для наружных сетей и внутренних инженерных систем</a:t>
              </a:r>
            </a:p>
          </p:txBody>
        </p:sp>
      </p:grpSp>
      <p:sp>
        <p:nvSpPr>
          <p:cNvPr id="7178" name="TextBox 11"/>
          <p:cNvSpPr txBox="1">
            <a:spLocks noChangeArrowheads="1"/>
          </p:cNvSpPr>
          <p:nvPr/>
        </p:nvSpPr>
        <p:spPr bwMode="auto">
          <a:xfrm>
            <a:off x="428625" y="1357313"/>
            <a:ext cx="35718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sz="1400">
                <a:latin typeface="Book Antiqua" pitchFamily="18" charset="0"/>
              </a:rPr>
              <a:t>Мы может обеспечить всем необходимым строительство любых масштабов.</a:t>
            </a:r>
          </a:p>
          <a:p>
            <a:pPr indent="457200" algn="just"/>
            <a:r>
              <a:rPr lang="ru-RU" sz="1400">
                <a:latin typeface="Book Antiqua" pitchFamily="18" charset="0"/>
              </a:rPr>
              <a:t>Наша компания поставляет качественные строительные материалы для строительства и монтажа.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00364" y="428604"/>
            <a:ext cx="54292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Снабжение и комплектация</a:t>
            </a:r>
          </a:p>
        </p:txBody>
      </p:sp>
      <p:pic>
        <p:nvPicPr>
          <p:cNvPr id="7180" name="Рисунок 14" descr="снаб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74013" y="214313"/>
            <a:ext cx="11699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>
            <a:off x="0" y="6143644"/>
            <a:ext cx="9144000" cy="571504"/>
          </a:xfrm>
          <a:prstGeom prst="homePlate">
            <a:avLst/>
          </a:prstGeom>
          <a:gradFill flip="none" rotWithShape="1">
            <a:gsLst>
              <a:gs pos="22000">
                <a:srgbClr val="0C6CF8">
                  <a:alpha val="60000"/>
                </a:srgbClr>
              </a:gs>
              <a:gs pos="0">
                <a:srgbClr val="00B0F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929438" y="6000750"/>
            <a:ext cx="2214562" cy="857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+7(499)611-53-36         info@amk-alliance.ru</a:t>
            </a:r>
            <a:r>
              <a:rPr lang="en-US" dirty="0" smtClean="0"/>
              <a:t>            </a:t>
            </a:r>
            <a:r>
              <a:rPr lang="en-US" dirty="0" smtClean="0">
                <a:solidFill>
                  <a:srgbClr val="002060"/>
                </a:solidFill>
              </a:rPr>
              <a:t>www.amk-alliance.ru</a:t>
            </a: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8198" name="Рисунок 6" descr="логотип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"/>
            <a:ext cx="10048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9" name="Группа 37"/>
          <p:cNvGrpSpPr>
            <a:grpSpLocks/>
          </p:cNvGrpSpPr>
          <p:nvPr/>
        </p:nvGrpSpPr>
        <p:grpSpPr bwMode="auto">
          <a:xfrm>
            <a:off x="4071938" y="714375"/>
            <a:ext cx="2571750" cy="1330325"/>
            <a:chOff x="571472" y="1643050"/>
            <a:chExt cx="2571748" cy="1330326"/>
          </a:xfrm>
        </p:grpSpPr>
        <p:sp>
          <p:nvSpPr>
            <p:cNvPr id="12" name="Прямоугольник 11"/>
            <p:cNvSpPr/>
            <p:nvPr/>
          </p:nvSpPr>
          <p:spPr bwMode="auto">
            <a:xfrm>
              <a:off x="928659" y="1785925"/>
              <a:ext cx="1142999" cy="646113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defRPr/>
              </a:pPr>
              <a:endParaRPr lang="ru-RU" sz="3600" b="1" spc="150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1214409" y="1785925"/>
              <a:ext cx="1357312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Скорость</a:t>
              </a: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714347" y="2143113"/>
              <a:ext cx="2428873" cy="830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indent="457200" algn="just">
                <a:defRPr/>
              </a:pPr>
              <a:r>
                <a:rPr lang="ru-RU" sz="1200" dirty="0">
                  <a:solidFill>
                    <a:schemeClr val="bg2">
                      <a:lumMod val="10000"/>
                    </a:schemeClr>
                  </a:solidFill>
                </a:rPr>
                <a:t>Мы всегда заканчиваем работы в срок, т.к с самого начала создаем план-график , и строго придерживаемся его</a:t>
              </a:r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.</a:t>
              </a:r>
              <a:endParaRPr lang="ru-RU" sz="1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pic>
          <p:nvPicPr>
            <p:cNvPr id="13" name="Рисунок 12" descr="Часы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472" y="1643050"/>
              <a:ext cx="665153" cy="6381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8200" name="Группа 36"/>
          <p:cNvGrpSpPr>
            <a:grpSpLocks/>
          </p:cNvGrpSpPr>
          <p:nvPr/>
        </p:nvGrpSpPr>
        <p:grpSpPr bwMode="auto">
          <a:xfrm>
            <a:off x="4143375" y="2143125"/>
            <a:ext cx="2500313" cy="1944688"/>
            <a:chOff x="357158" y="3286124"/>
            <a:chExt cx="2500329" cy="1944357"/>
          </a:xfrm>
        </p:grpSpPr>
        <p:pic>
          <p:nvPicPr>
            <p:cNvPr id="8217" name="Рисунок 19" descr="грамота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00232" y="3286124"/>
              <a:ext cx="815967" cy="10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 bwMode="auto">
            <a:xfrm>
              <a:off x="357158" y="3786102"/>
              <a:ext cx="1714511" cy="3999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Надежность</a:t>
              </a:r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357158" y="4214654"/>
              <a:ext cx="2500329" cy="10158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ru-RU" sz="1200" dirty="0">
                  <a:solidFill>
                    <a:schemeClr val="bg2">
                      <a:lumMod val="10000"/>
                    </a:schemeClr>
                  </a:solidFill>
                </a:rPr>
                <a:t>Солидный опыт и ответственность делают нас надежной компанией, которой можно поручить работы любой сложности</a:t>
              </a:r>
            </a:p>
          </p:txBody>
        </p:sp>
      </p:grpSp>
      <p:grpSp>
        <p:nvGrpSpPr>
          <p:cNvPr id="8201" name="Группа 38"/>
          <p:cNvGrpSpPr>
            <a:grpSpLocks/>
          </p:cNvGrpSpPr>
          <p:nvPr/>
        </p:nvGrpSpPr>
        <p:grpSpPr bwMode="auto">
          <a:xfrm>
            <a:off x="5929313" y="4214813"/>
            <a:ext cx="2571750" cy="1330325"/>
            <a:chOff x="3929058" y="1428736"/>
            <a:chExt cx="2571750" cy="1330326"/>
          </a:xfrm>
        </p:grpSpPr>
        <p:pic>
          <p:nvPicPr>
            <p:cNvPr id="8212" name="Рисунок 28" descr="qualityIcon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14810" y="1428736"/>
              <a:ext cx="642942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213" name="Группа 23"/>
            <p:cNvGrpSpPr>
              <a:grpSpLocks/>
            </p:cNvGrpSpPr>
            <p:nvPr/>
          </p:nvGrpSpPr>
          <p:grpSpPr bwMode="auto">
            <a:xfrm>
              <a:off x="3929058" y="1500174"/>
              <a:ext cx="2571750" cy="1258888"/>
              <a:chOff x="357158" y="2285992"/>
              <a:chExt cx="2571768" cy="1259625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357158" y="2357471"/>
                <a:ext cx="1000132" cy="643314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>
                  <a:defRPr/>
                </a:pPr>
                <a:endParaRPr lang="ru-RU" sz="3600" b="1" spc="150" dirty="0">
                  <a:ln w="11430">
                    <a:solidFill>
                      <a:schemeClr val="bg2">
                        <a:lumMod val="10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214414" y="2285991"/>
                <a:ext cx="1714512" cy="40028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2000" dirty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Качество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42910" y="2714867"/>
                <a:ext cx="2143140" cy="8307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indent="457200" algn="just">
                  <a:defRPr/>
                </a:pPr>
                <a:r>
                  <a:rPr lang="ru-RU" sz="1200" dirty="0">
                    <a:solidFill>
                      <a:schemeClr val="bg2">
                        <a:lumMod val="25000"/>
                      </a:schemeClr>
                    </a:solidFill>
                  </a:rPr>
                  <a:t>      </a:t>
                </a:r>
                <a:r>
                  <a:rPr lang="ru-RU" sz="1200" dirty="0">
                    <a:solidFill>
                      <a:schemeClr val="bg2">
                        <a:lumMod val="10000"/>
                      </a:schemeClr>
                    </a:solidFill>
                  </a:rPr>
                  <a:t>Мы используем новейшее оборудование, качественные материалы и проверенные технологии</a:t>
                </a:r>
              </a:p>
            </p:txBody>
          </p:sp>
        </p:grpSp>
      </p:grpSp>
      <p:grpSp>
        <p:nvGrpSpPr>
          <p:cNvPr id="8202" name="Группа 35"/>
          <p:cNvGrpSpPr>
            <a:grpSpLocks/>
          </p:cNvGrpSpPr>
          <p:nvPr/>
        </p:nvGrpSpPr>
        <p:grpSpPr bwMode="auto">
          <a:xfrm>
            <a:off x="357188" y="1214438"/>
            <a:ext cx="3214687" cy="1914525"/>
            <a:chOff x="4071934" y="2928934"/>
            <a:chExt cx="3214688" cy="1914528"/>
          </a:xfrm>
        </p:grpSpPr>
        <p:sp>
          <p:nvSpPr>
            <p:cNvPr id="32" name="TextBox 31"/>
            <p:cNvSpPr txBox="1"/>
            <p:nvPr/>
          </p:nvSpPr>
          <p:spPr bwMode="auto">
            <a:xfrm>
              <a:off x="4714871" y="3286122"/>
              <a:ext cx="2571751" cy="4000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Профессионализм</a:t>
              </a: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4500559" y="3643310"/>
              <a:ext cx="2428876" cy="12001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indent="457200" algn="just">
                <a:defRPr/>
              </a:pPr>
              <a:r>
                <a:rPr lang="ru-RU" sz="1200" dirty="0">
                  <a:solidFill>
                    <a:schemeClr val="bg2">
                      <a:lumMod val="10000"/>
                    </a:schemeClr>
                  </a:solidFill>
                </a:rPr>
                <a:t>«АМК Альянс»-это команда профессионалов, выполняющая практически любые задачи в сфере ремонта, реконструкции и строительства коммуникаций</a:t>
              </a:r>
            </a:p>
          </p:txBody>
        </p:sp>
        <p:sp>
          <p:nvSpPr>
            <p:cNvPr id="34" name="Прямоугольник 33"/>
            <p:cNvSpPr/>
            <p:nvPr/>
          </p:nvSpPr>
          <p:spPr bwMode="auto">
            <a:xfrm>
              <a:off x="4071934" y="3286122"/>
              <a:ext cx="1143000" cy="64611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defRPr/>
              </a:pPr>
              <a:endParaRPr lang="ru-RU" sz="3600" b="1" spc="150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8211" name="Рисунок 34" descr="проф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71934" y="2928934"/>
              <a:ext cx="1092064" cy="939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203" name="Группа 45"/>
          <p:cNvGrpSpPr>
            <a:grpSpLocks/>
          </p:cNvGrpSpPr>
          <p:nvPr/>
        </p:nvGrpSpPr>
        <p:grpSpPr bwMode="auto">
          <a:xfrm>
            <a:off x="642938" y="3929063"/>
            <a:ext cx="3271837" cy="1544637"/>
            <a:chOff x="5072066" y="3857628"/>
            <a:chExt cx="3271834" cy="1544635"/>
          </a:xfrm>
        </p:grpSpPr>
        <p:sp>
          <p:nvSpPr>
            <p:cNvPr id="42" name="TextBox 41"/>
            <p:cNvSpPr txBox="1"/>
            <p:nvPr/>
          </p:nvSpPr>
          <p:spPr bwMode="auto">
            <a:xfrm>
              <a:off x="5886452" y="4000503"/>
              <a:ext cx="2328861" cy="6461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Универсальность и гибкость</a:t>
              </a:r>
            </a:p>
          </p:txBody>
        </p:sp>
        <p:sp>
          <p:nvSpPr>
            <p:cNvPr id="43" name="TextBox 42"/>
            <p:cNvSpPr txBox="1"/>
            <p:nvPr/>
          </p:nvSpPr>
          <p:spPr bwMode="auto">
            <a:xfrm>
              <a:off x="5429253" y="4572002"/>
              <a:ext cx="2914647" cy="8302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indent="457200" algn="just">
                <a:defRPr/>
              </a:pPr>
              <a:r>
                <a:rPr lang="ru-RU" sz="1200" dirty="0">
                  <a:solidFill>
                    <a:schemeClr val="bg2">
                      <a:lumMod val="10000"/>
                    </a:schemeClr>
                  </a:solidFill>
                </a:rPr>
                <a:t>Мы работаем с самыми сложными проектами, в любых условиях и с любыми инженерными сетями и коммуникациями</a:t>
              </a:r>
              <a:r>
                <a:rPr lang="ru-RU" sz="1200" i="1" dirty="0">
                  <a:solidFill>
                    <a:schemeClr val="bg2">
                      <a:lumMod val="10000"/>
                    </a:schemeClr>
                  </a:solidFill>
                </a:rPr>
                <a:t>.</a:t>
              </a:r>
              <a:endParaRPr lang="ru-RU" sz="1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pic>
          <p:nvPicPr>
            <p:cNvPr id="8207" name="Рисунок 44" descr="1356420749_icons0052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72066" y="3857628"/>
              <a:ext cx="1090505" cy="932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" name="TextBox 48"/>
          <p:cNvSpPr txBox="1"/>
          <p:nvPr/>
        </p:nvSpPr>
        <p:spPr bwMode="auto">
          <a:xfrm>
            <a:off x="7286644" y="357166"/>
            <a:ext cx="1617430" cy="1857388"/>
          </a:xfrm>
          <a:prstGeom prst="rect">
            <a:avLst/>
          </a:prstGeom>
          <a:noFill/>
        </p:spPr>
        <p:txBody>
          <a:bodyPr>
            <a:prstTxWarp prst="textInflate">
              <a:avLst>
                <a:gd name="adj" fmla="val 6574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3600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НАШИХ ГЛАВНЫХ ПРЕИМУЩЕСТВ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ятиугольник 19"/>
          <p:cNvSpPr/>
          <p:nvPr/>
        </p:nvSpPr>
        <p:spPr>
          <a:xfrm>
            <a:off x="0" y="6093296"/>
            <a:ext cx="9144000" cy="571504"/>
          </a:xfrm>
          <a:prstGeom prst="homePlate">
            <a:avLst/>
          </a:prstGeom>
          <a:gradFill flip="none" rotWithShape="1">
            <a:gsLst>
              <a:gs pos="22000">
                <a:srgbClr val="0C6CF8">
                  <a:alpha val="60000"/>
                </a:srgbClr>
              </a:gs>
              <a:gs pos="0">
                <a:srgbClr val="00B0F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 descr="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838" y="2420938"/>
            <a:ext cx="1214437" cy="1214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786563" y="6000750"/>
            <a:ext cx="2162175" cy="7207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+7(499)611-53-36         info@amk-alliance.ru            www.amk-alliance.ru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пик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75" y="3929063"/>
            <a:ext cx="1719263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8400" y="3644900"/>
            <a:ext cx="1643063" cy="15478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225" name="Рисунок 10" descr="2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38" y="1285875"/>
            <a:ext cx="17002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Рисунок 11" descr="мвк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25" y="235743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23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450" y="1484313"/>
            <a:ext cx="2143125" cy="41751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228" name="Рисунок 17" descr="Безымянный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9A1"/>
              </a:clrFrom>
              <a:clrTo>
                <a:srgbClr val="FFF9A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1268413"/>
            <a:ext cx="15382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Рисунок 4" descr="logo3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9313" y="2643188"/>
            <a:ext cx="1500187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Рисунок 7" descr="16.jpe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75" y="4643438"/>
            <a:ext cx="10779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3492500" y="1196975"/>
            <a:ext cx="0" cy="3887788"/>
          </a:xfrm>
          <a:prstGeom prst="line">
            <a:avLst/>
          </a:prstGeom>
          <a:ln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580063" y="1196975"/>
            <a:ext cx="0" cy="3887788"/>
          </a:xfrm>
          <a:prstGeom prst="line">
            <a:avLst/>
          </a:prstGeom>
          <a:ln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33" name="Рисунок 18" descr="логотип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9388" y="188913"/>
            <a:ext cx="1143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214810" y="142852"/>
            <a:ext cx="421484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Наши партнеры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Отзы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928670"/>
            <a:ext cx="2826720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5" name="Пятиугольник 4"/>
          <p:cNvSpPr/>
          <p:nvPr/>
        </p:nvSpPr>
        <p:spPr>
          <a:xfrm>
            <a:off x="0" y="6093296"/>
            <a:ext cx="9144000" cy="571504"/>
          </a:xfrm>
          <a:prstGeom prst="homePlate">
            <a:avLst/>
          </a:prstGeom>
          <a:gradFill flip="none" rotWithShape="1">
            <a:gsLst>
              <a:gs pos="22000">
                <a:srgbClr val="0C6CF8">
                  <a:alpha val="60000"/>
                </a:srgbClr>
              </a:gs>
              <a:gs pos="0">
                <a:srgbClr val="00B0F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786563" y="6000750"/>
            <a:ext cx="2162175" cy="7207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+7(499)611-53-36         info@amk-alliance.ru            www.amk-alliance.ru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письм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928670"/>
            <a:ext cx="2786082" cy="3810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2295" name="Рисунок 5" descr="логотип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142875"/>
            <a:ext cx="9207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лагодарсвенное письмо 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1214422"/>
            <a:ext cx="2857520" cy="393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2472</TotalTime>
  <Words>454</Words>
  <Application>Microsoft Office PowerPoint</Application>
  <PresentationFormat>Экран (4:3)</PresentationFormat>
  <Paragraphs>80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</dc:creator>
  <cp:lastModifiedBy>ПТО3</cp:lastModifiedBy>
  <cp:revision>248</cp:revision>
  <dcterms:created xsi:type="dcterms:W3CDTF">2014-07-17T12:07:45Z</dcterms:created>
  <dcterms:modified xsi:type="dcterms:W3CDTF">2019-01-29T11:12:16Z</dcterms:modified>
</cp:coreProperties>
</file>